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2" r:id="rId5"/>
    <p:sldId id="275" r:id="rId6"/>
    <p:sldId id="273" r:id="rId7"/>
    <p:sldId id="274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DF16A-3F61-4566-B4F8-AE9A6BB6FE33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40849-A01B-4FAB-BC53-8ADFF86C07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634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40849-A01B-4FAB-BC53-8ADFF86C0762}" type="slidenum">
              <a:rPr lang="da-DK" smtClean="0"/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2B8-F691-4898-AD31-AB641060BA21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AE7D-8E07-41BD-A657-9D35A1550FC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2B8-F691-4898-AD31-AB641060BA21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AE7D-8E07-41BD-A657-9D35A1550FC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2B8-F691-4898-AD31-AB641060BA21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AE7D-8E07-41BD-A657-9D35A1550FC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2B8-F691-4898-AD31-AB641060BA21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AE7D-8E07-41BD-A657-9D35A1550FC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2B8-F691-4898-AD31-AB641060BA21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AE7D-8E07-41BD-A657-9D35A1550FC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2B8-F691-4898-AD31-AB641060BA21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AE7D-8E07-41BD-A657-9D35A1550FC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2B8-F691-4898-AD31-AB641060BA21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AE7D-8E07-41BD-A657-9D35A1550FC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2B8-F691-4898-AD31-AB641060BA21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AE7D-8E07-41BD-A657-9D35A1550FC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2B8-F691-4898-AD31-AB641060BA21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AE7D-8E07-41BD-A657-9D35A1550FC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2B8-F691-4898-AD31-AB641060BA21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AE7D-8E07-41BD-A657-9D35A1550FC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2B8-F691-4898-AD31-AB641060BA21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AE7D-8E07-41BD-A657-9D35A1550FC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D2B8-F691-4898-AD31-AB641060BA21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AE7D-8E07-41BD-A657-9D35A1550FC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da-DK" dirty="0" smtClean="0"/>
              <a:t>Egenkontrol som kvalitetssikringssystem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504056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HACCP</a:t>
            </a:r>
            <a:endParaRPr lang="da-DK" dirty="0"/>
          </a:p>
        </p:txBody>
      </p:sp>
      <p:pic>
        <p:nvPicPr>
          <p:cNvPr id="4" name="Billede 3" descr="kontr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348880"/>
            <a:ext cx="7704856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da-DK" b="1" dirty="0" smtClean="0">
                <a:solidFill>
                  <a:srgbClr val="FF0000"/>
                </a:solidFill>
              </a:rPr>
              <a:t>	4. Hvordan og hvor tit holder jeg øje med det? – overvågning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Tjekker du fx temperaturen på kølelageret hver dag. Din overvågning skal passe til den enkelte risiko.</a:t>
            </a:r>
          </a:p>
          <a:p>
            <a:pPr>
              <a:buNone/>
            </a:pP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pic>
        <p:nvPicPr>
          <p:cNvPr id="4" name="Billede 3" descr="hyg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856281"/>
            <a:ext cx="4392488" cy="26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467544" y="476672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FF0000"/>
                </a:solidFill>
              </a:rPr>
              <a:t>5. Hvad gør jeg, hvis noget går galt?– korrigerende handlinger</a:t>
            </a:r>
          </a:p>
          <a:p>
            <a:pPr algn="ctr"/>
            <a:endParaRPr lang="da-DK" sz="3200" b="1" dirty="0" smtClean="0">
              <a:solidFill>
                <a:srgbClr val="FF0000"/>
              </a:solidFill>
            </a:endParaRPr>
          </a:p>
          <a:p>
            <a:pPr algn="ctr"/>
            <a:r>
              <a:rPr lang="da-DK" dirty="0" smtClean="0"/>
              <a:t/>
            </a:r>
            <a:br>
              <a:rPr lang="da-DK" dirty="0" smtClean="0"/>
            </a:br>
            <a:r>
              <a:rPr lang="da-DK" sz="3200" b="1" dirty="0" smtClean="0"/>
              <a:t>De korrigerende handlinger fortæller, hvad man vil gøre, hvis den kritiske grænse er overskredet </a:t>
            </a:r>
            <a:endParaRPr lang="da-DK" sz="2400" dirty="0" smtClean="0"/>
          </a:p>
          <a:p>
            <a:pPr algn="ctr"/>
            <a:r>
              <a:rPr lang="da-DK" sz="2400" dirty="0" smtClean="0"/>
              <a:t> fx hvis du måler, at temperaturen i køleskabet er for høj</a:t>
            </a:r>
          </a:p>
          <a:p>
            <a:pPr algn="ctr"/>
            <a:endParaRPr lang="da-DK" sz="2400" dirty="0" smtClean="0"/>
          </a:p>
          <a:p>
            <a:pPr algn="ctr"/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r>
              <a:rPr lang="da-DK" sz="2800" dirty="0" smtClean="0"/>
              <a:t>Du skal tage stilling til: </a:t>
            </a:r>
          </a:p>
          <a:p>
            <a:r>
              <a:rPr lang="da-DK" sz="2800" dirty="0" smtClean="0"/>
              <a:t>Hvordan produktet kommer i orden igen. </a:t>
            </a:r>
          </a:p>
          <a:p>
            <a:r>
              <a:rPr lang="da-DK" sz="2800" dirty="0" smtClean="0"/>
              <a:t>Hvem er ansvarlig for, at det bliver gjort.</a:t>
            </a:r>
            <a:endParaRPr lang="da-D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611560" y="764704"/>
            <a:ext cx="792088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b="1" i="1" dirty="0" smtClean="0"/>
              <a:t>Eksempler:</a:t>
            </a:r>
          </a:p>
          <a:p>
            <a:endParaRPr lang="da-DK" sz="2400" b="1" dirty="0" smtClean="0"/>
          </a:p>
          <a:p>
            <a:r>
              <a:rPr lang="da-DK" sz="2800" dirty="0" smtClean="0"/>
              <a:t>Hvis temperaturen i køleskabet er for høj skal du sikre dig, at varerne ikke er blevet for varme. </a:t>
            </a:r>
          </a:p>
          <a:p>
            <a:r>
              <a:rPr lang="da-DK" sz="2400" b="1" dirty="0" smtClean="0"/>
              <a:t>	Hvis de ikke fejler noget, flyttes de til et andet 	køleskab. </a:t>
            </a:r>
          </a:p>
          <a:p>
            <a:endParaRPr lang="da-DK" sz="2400" b="1" dirty="0" smtClean="0"/>
          </a:p>
          <a:p>
            <a:r>
              <a:rPr lang="da-DK" sz="2400" b="1" dirty="0" smtClean="0"/>
              <a:t>	Hvis varerne er blevet for varme, bør de kasseres.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sz="2400" b="1" dirty="0" smtClean="0"/>
              <a:t>Hvis kernetemperaturen ikke er høj nok, skal produktet koges/steges yderligere, indtil det får den rette temperatur.</a:t>
            </a:r>
            <a:endParaRPr lang="da-D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kontrol5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67744" y="4149080"/>
            <a:ext cx="4536504" cy="2448272"/>
          </a:xfrm>
        </p:spPr>
      </p:pic>
      <p:sp>
        <p:nvSpPr>
          <p:cNvPr id="4" name="Rektangel 3"/>
          <p:cNvSpPr/>
          <p:nvPr/>
        </p:nvSpPr>
        <p:spPr>
          <a:xfrm>
            <a:off x="827584" y="476672"/>
            <a:ext cx="74888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dirty="0" smtClean="0">
                <a:solidFill>
                  <a:srgbClr val="FF0000"/>
                </a:solidFill>
              </a:rPr>
              <a:t>6. Hvordan skriver jeg ned, at jeg har holdt øje – og hvad jeg har gjort, når noget er gået galt? – dokumentation</a:t>
            </a:r>
          </a:p>
          <a:p>
            <a:pPr algn="ctr"/>
            <a:endParaRPr lang="da-DK" sz="3200" dirty="0" smtClean="0">
              <a:solidFill>
                <a:srgbClr val="FF0000"/>
              </a:solidFill>
            </a:endParaRPr>
          </a:p>
          <a:p>
            <a:pPr algn="ctr"/>
            <a:r>
              <a:rPr lang="da-DK" sz="2400" b="1" dirty="0" smtClean="0"/>
              <a:t>Skriv fx, hvilke skemaer og fejlskemaer I vil bruge i din virksomhed. </a:t>
            </a:r>
          </a:p>
          <a:p>
            <a:pPr algn="ctr"/>
            <a:r>
              <a:rPr lang="da-DK" sz="2400" b="1" dirty="0" smtClean="0"/>
              <a:t>Skriv også, </a:t>
            </a:r>
            <a:r>
              <a:rPr lang="da-DK" sz="2400" b="1" i="1" dirty="0" smtClean="0"/>
              <a:t>hvem</a:t>
            </a:r>
            <a:r>
              <a:rPr lang="da-DK" sz="2400" b="1" dirty="0" smtClean="0"/>
              <a:t> der skal føre egenkontrollen – også hvis den ansvarlige bliver syg eller holder ferie.</a:t>
            </a:r>
          </a:p>
          <a:p>
            <a:pPr algn="ctr"/>
            <a:endParaRPr lang="da-DK" sz="2400" b="1" dirty="0" smtClean="0"/>
          </a:p>
          <a:p>
            <a:pPr algn="ctr"/>
            <a:endParaRPr lang="da-DK" sz="2400" b="1" dirty="0" smtClean="0"/>
          </a:p>
          <a:p>
            <a:pPr algn="ctr"/>
            <a:endParaRPr lang="da-D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39552" y="260648"/>
            <a:ext cx="806489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FF0000"/>
                </a:solidFill>
              </a:rPr>
              <a:t>7. Hvordan sikrer jeg, at egenkontrolprogrammet passer med virkeligheden i min virksomhed? – revision</a:t>
            </a:r>
          </a:p>
          <a:p>
            <a:endParaRPr lang="da-DK" sz="2000" b="1" dirty="0" smtClean="0"/>
          </a:p>
          <a:p>
            <a:r>
              <a:rPr lang="da-DK" sz="2000" b="1" dirty="0" smtClean="0"/>
              <a:t/>
            </a:r>
            <a:br>
              <a:rPr lang="da-DK" sz="2000" b="1" dirty="0" smtClean="0"/>
            </a:br>
            <a:r>
              <a:rPr lang="da-DK" sz="2000" b="1" dirty="0" smtClean="0"/>
              <a:t>Du skal regelmæssigt gennemgå dit egenkontrolprogram og sikre dig, at det stadigt afspejler din virksomhed og din produktion. </a:t>
            </a:r>
          </a:p>
          <a:p>
            <a:endParaRPr lang="da-DK" sz="2000" b="1" dirty="0" smtClean="0">
              <a:solidFill>
                <a:srgbClr val="FF0000"/>
              </a:solidFill>
            </a:endParaRPr>
          </a:p>
          <a:p>
            <a:endParaRPr lang="da-DK" b="1" dirty="0" smtClean="0"/>
          </a:p>
          <a:p>
            <a:endParaRPr lang="da-DK" b="1" dirty="0" smtClean="0"/>
          </a:p>
          <a:p>
            <a:endParaRPr lang="da-DK" b="1" dirty="0" smtClean="0"/>
          </a:p>
          <a:p>
            <a:endParaRPr lang="da-DK" b="1" dirty="0"/>
          </a:p>
        </p:txBody>
      </p:sp>
      <p:pic>
        <p:nvPicPr>
          <p:cNvPr id="10" name="Pladsholder til indhold 9" descr="persoanle1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3573016"/>
            <a:ext cx="2851517" cy="1584176"/>
          </a:xfrm>
        </p:spPr>
      </p:pic>
      <p:pic>
        <p:nvPicPr>
          <p:cNvPr id="11" name="Billede 10" descr="personal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3861048"/>
            <a:ext cx="1743075" cy="2628900"/>
          </a:xfrm>
          <a:prstGeom prst="rect">
            <a:avLst/>
          </a:prstGeom>
        </p:spPr>
      </p:pic>
      <p:pic>
        <p:nvPicPr>
          <p:cNvPr id="12" name="Billede 11" descr="personale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4293096"/>
            <a:ext cx="2476500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>
                <a:solidFill>
                  <a:srgbClr val="FF0000"/>
                </a:solidFill>
              </a:rPr>
              <a:t>Du skal overveje, om du skal rette i dit egenkontrolprogram, når: </a:t>
            </a:r>
          </a:p>
          <a:p>
            <a:endParaRPr lang="da-DK" dirty="0" smtClean="0">
              <a:solidFill>
                <a:srgbClr val="FF0000"/>
              </a:solidFill>
            </a:endParaRPr>
          </a:p>
          <a:p>
            <a:r>
              <a:rPr lang="da-DK" b="1" dirty="0" smtClean="0"/>
              <a:t>Der er ændringer i lovgivningen, der betyder, at du skal gøre tingene anderledes.</a:t>
            </a:r>
          </a:p>
          <a:p>
            <a:endParaRPr lang="da-DK" b="1" dirty="0" smtClean="0"/>
          </a:p>
          <a:p>
            <a:r>
              <a:rPr lang="da-DK" b="1" dirty="0" smtClean="0"/>
              <a:t>Når du ændrer i dine aktiviteter eller ændrer i indretningen af din virksomhed.</a:t>
            </a:r>
          </a:p>
          <a:p>
            <a:endParaRPr lang="da-DK" b="1" dirty="0" smtClean="0"/>
          </a:p>
          <a:p>
            <a:r>
              <a:rPr lang="da-DK" b="1" dirty="0" smtClean="0"/>
              <a:t>Når den samme fejl opstår flere gange i et kritisk kontrolpunkt.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HACCP 7 trin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Egenkontrolprogrammet skal være baseret på </a:t>
            </a:r>
            <a:r>
              <a:rPr lang="da-DK" dirty="0" err="1" smtClean="0"/>
              <a:t>HACCP-principperne</a:t>
            </a:r>
            <a:r>
              <a:rPr lang="da-DK" dirty="0" smtClean="0"/>
              <a:t>.</a:t>
            </a:r>
          </a:p>
          <a:p>
            <a:pPr lvl="2"/>
            <a:r>
              <a:rPr lang="da-DK" dirty="0" err="1" smtClean="0"/>
              <a:t>Hazard</a:t>
            </a:r>
            <a:r>
              <a:rPr lang="da-DK" dirty="0" smtClean="0"/>
              <a:t> </a:t>
            </a:r>
            <a:r>
              <a:rPr lang="da-DK" dirty="0" err="1" smtClean="0"/>
              <a:t>Analysis</a:t>
            </a:r>
            <a:r>
              <a:rPr lang="da-DK" dirty="0" smtClean="0"/>
              <a:t> and </a:t>
            </a:r>
            <a:r>
              <a:rPr lang="da-DK" dirty="0" err="1" smtClean="0"/>
              <a:t>Critical</a:t>
            </a:r>
            <a:r>
              <a:rPr lang="da-DK" dirty="0" smtClean="0"/>
              <a:t> </a:t>
            </a:r>
            <a:r>
              <a:rPr lang="da-DK" dirty="0" err="1" smtClean="0"/>
              <a:t>Control</a:t>
            </a:r>
            <a:r>
              <a:rPr lang="da-DK" dirty="0" smtClean="0"/>
              <a:t> Points,</a:t>
            </a:r>
          </a:p>
          <a:p>
            <a:r>
              <a:rPr lang="da-DK" dirty="0">
                <a:solidFill>
                  <a:srgbClr val="FF0000"/>
                </a:solidFill>
              </a:rPr>
              <a:t>R</a:t>
            </a:r>
            <a:r>
              <a:rPr lang="da-DK" dirty="0" smtClean="0">
                <a:solidFill>
                  <a:srgbClr val="FF0000"/>
                </a:solidFill>
              </a:rPr>
              <a:t>isikoanalyse og kritiske kontrolpunkter.</a:t>
            </a:r>
          </a:p>
          <a:p>
            <a:r>
              <a:rPr lang="da-DK" dirty="0" err="1" smtClean="0"/>
              <a:t>HACCP-principperne</a:t>
            </a:r>
            <a:r>
              <a:rPr lang="da-DK" dirty="0" smtClean="0"/>
              <a:t> giver dig mulighed for at </a:t>
            </a:r>
            <a:r>
              <a:rPr lang="da-DK" dirty="0" smtClean="0">
                <a:solidFill>
                  <a:srgbClr val="FF0000"/>
                </a:solidFill>
              </a:rPr>
              <a:t>overskue</a:t>
            </a:r>
            <a:r>
              <a:rPr lang="da-DK" dirty="0" smtClean="0"/>
              <a:t>, hvor der kan være fare for fødevaresikkerheden og hvad du kan gøre for at </a:t>
            </a:r>
            <a:r>
              <a:rPr lang="da-DK" dirty="0" smtClean="0">
                <a:solidFill>
                  <a:srgbClr val="FF0000"/>
                </a:solidFill>
              </a:rPr>
              <a:t>forebygge</a:t>
            </a:r>
            <a:r>
              <a:rPr lang="da-DK" dirty="0" smtClean="0"/>
              <a:t>, at det går galt.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tem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48064" y="4581128"/>
            <a:ext cx="3384376" cy="1887441"/>
          </a:xfrm>
        </p:spPr>
      </p:pic>
      <p:sp>
        <p:nvSpPr>
          <p:cNvPr id="4" name="Rektangel 3"/>
          <p:cNvSpPr/>
          <p:nvPr/>
        </p:nvSpPr>
        <p:spPr>
          <a:xfrm>
            <a:off x="899592" y="260648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da-DK" sz="4000" b="1" dirty="0" smtClean="0">
                <a:solidFill>
                  <a:srgbClr val="FF0000"/>
                </a:solidFill>
              </a:rPr>
              <a:t>Hvad kan gå galt i min virksomhed? – find alle risici</a:t>
            </a:r>
            <a:r>
              <a:rPr lang="da-DK" b="1" dirty="0" smtClean="0"/>
              <a:t/>
            </a:r>
            <a:br>
              <a:rPr lang="da-DK" b="1" dirty="0" smtClean="0"/>
            </a:br>
            <a:endParaRPr lang="da-DK" b="1" dirty="0" smtClean="0"/>
          </a:p>
          <a:p>
            <a:pPr marL="514350" indent="-514350"/>
            <a:r>
              <a:rPr lang="da-DK" sz="2800" b="1" dirty="0" smtClean="0"/>
              <a:t>Der kan fx være risiko for: 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r>
              <a:rPr lang="da-DK" sz="2400" b="1" dirty="0" smtClean="0"/>
              <a:t>At der vokser for mange bakterier frem i maden, fordi den ikke bliver kølet tilstrækkeligt.</a:t>
            </a:r>
          </a:p>
          <a:p>
            <a:endParaRPr lang="da-DK" sz="2400" b="1" dirty="0" smtClean="0"/>
          </a:p>
          <a:p>
            <a:r>
              <a:rPr lang="da-DK" sz="2400" b="1" dirty="0" smtClean="0"/>
              <a:t>At der er bakterier tilbage i de varmebehandlede produkter, fordi temperaturen ikke var høj nok.</a:t>
            </a:r>
            <a:endParaRPr lang="da-D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dsholder til indhold 5" descr="persoanle1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3861048"/>
            <a:ext cx="4018047" cy="2232248"/>
          </a:xfrm>
        </p:spPr>
      </p:pic>
      <p:sp>
        <p:nvSpPr>
          <p:cNvPr id="5" name="Rektangel 4"/>
          <p:cNvSpPr/>
          <p:nvPr/>
        </p:nvSpPr>
        <p:spPr>
          <a:xfrm>
            <a:off x="467544" y="476672"/>
            <a:ext cx="81369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600" b="1" dirty="0" smtClean="0"/>
              <a:t>Kategorier af risici</a:t>
            </a:r>
            <a:r>
              <a:rPr lang="da-DK" sz="3600" dirty="0" smtClean="0"/>
              <a:t/>
            </a:r>
            <a:br>
              <a:rPr lang="da-DK" sz="3600" dirty="0" smtClean="0"/>
            </a:br>
            <a:endParaRPr lang="da-DK" sz="3600" dirty="0" smtClean="0"/>
          </a:p>
          <a:p>
            <a:pPr algn="ctr"/>
            <a:endParaRPr lang="da-DK" sz="3600" dirty="0" smtClean="0"/>
          </a:p>
          <a:p>
            <a:pPr algn="ctr"/>
            <a:r>
              <a:rPr lang="da-DK" sz="3600" dirty="0" smtClean="0"/>
              <a:t>Overordnet er der tre kategorier af risici vedrørende fødevaresikkerheden:</a:t>
            </a:r>
          </a:p>
          <a:p>
            <a:pPr algn="ctr"/>
            <a:endParaRPr lang="da-DK" sz="4400" dirty="0" smtClean="0"/>
          </a:p>
          <a:p>
            <a:pPr algn="ctr"/>
            <a:endParaRPr lang="da-DK" sz="4400" dirty="0" smtClean="0"/>
          </a:p>
          <a:p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Mikrobiologiske:</a:t>
            </a:r>
            <a:r>
              <a:rPr lang="da-DK" dirty="0" smtClean="0"/>
              <a:t> Bakterier, mug og skimmel, virus og parasitter. Giftstoffer fra bakterier og mug. </a:t>
            </a:r>
          </a:p>
          <a:p>
            <a:endParaRPr lang="da-DK" dirty="0"/>
          </a:p>
        </p:txBody>
      </p:sp>
      <p:pic>
        <p:nvPicPr>
          <p:cNvPr id="4" name="Billede 3" descr="mu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4293096"/>
            <a:ext cx="4895597" cy="1791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176464"/>
          </a:xfrm>
        </p:spPr>
        <p:txBody>
          <a:bodyPr/>
          <a:lstStyle/>
          <a:p>
            <a:pPr>
              <a:buNone/>
            </a:pPr>
            <a:r>
              <a:rPr lang="da-DK" b="1" dirty="0" smtClean="0"/>
              <a:t>	Kemiske:</a:t>
            </a:r>
            <a:r>
              <a:rPr lang="da-DK" dirty="0" smtClean="0"/>
              <a:t> Afsmitning fra emballage, materialer og genstande, som er i kontakt med fødevarer, tungmetaller, naturligt forekommende giftstoffer i fødevarer, sprøjtegifte, miljøforureninger, stoffer dannet under produktionen (fx ved opvarmning), allergener (fx i skaldyr, nødder og glutenholdige fødevarer). </a:t>
            </a:r>
          </a:p>
          <a:p>
            <a:endParaRPr lang="da-DK" dirty="0"/>
          </a:p>
        </p:txBody>
      </p:sp>
      <p:pic>
        <p:nvPicPr>
          <p:cNvPr id="4" name="Billede 3" descr="sprøjtegif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332656"/>
            <a:ext cx="3960440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da-DK" b="1" dirty="0" smtClean="0"/>
              <a:t>	Fysiske:</a:t>
            </a:r>
            <a:r>
              <a:rPr lang="da-DK" dirty="0" smtClean="0"/>
              <a:t> </a:t>
            </a:r>
            <a:r>
              <a:rPr lang="da-DK" dirty="0" err="1" smtClean="0"/>
              <a:t>Bensplinter</a:t>
            </a:r>
            <a:r>
              <a:rPr lang="da-DK" dirty="0" smtClean="0"/>
              <a:t>, sten, glasskår, emballagestumper.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endParaRPr lang="da-DK" dirty="0"/>
          </a:p>
        </p:txBody>
      </p:sp>
      <p:pic>
        <p:nvPicPr>
          <p:cNvPr id="4" name="Billede 3" descr="hy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573647"/>
            <a:ext cx="4974679" cy="4551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2. Hvor kan du styre, så det ikke går galt? – find de kritiske kontrolpunkter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	De kritiske kontrolpunkter kan fx være: </a:t>
            </a:r>
          </a:p>
          <a:p>
            <a:r>
              <a:rPr lang="da-DK" dirty="0" smtClean="0"/>
              <a:t>Temperaturkontrol af kølevarer. </a:t>
            </a:r>
          </a:p>
          <a:p>
            <a:r>
              <a:rPr lang="da-DK" dirty="0" smtClean="0"/>
              <a:t>Temperaturkontrol ved opvarmning.</a:t>
            </a:r>
          </a:p>
          <a:p>
            <a:r>
              <a:rPr lang="da-DK" dirty="0" smtClean="0"/>
              <a:t>Varer på varmebord –</a:t>
            </a:r>
          </a:p>
          <a:p>
            <a:pPr lvl="1"/>
            <a:r>
              <a:rPr lang="da-DK" dirty="0" smtClean="0"/>
              <a:t>deres temperatur og </a:t>
            </a:r>
          </a:p>
          <a:p>
            <a:pPr lvl="1"/>
            <a:r>
              <a:rPr lang="da-DK" dirty="0" smtClean="0"/>
              <a:t>hvor lang tid de står der.</a:t>
            </a:r>
          </a:p>
          <a:p>
            <a:pPr>
              <a:buNone/>
            </a:pPr>
            <a:endParaRPr lang="da-DK" dirty="0"/>
          </a:p>
        </p:txBody>
      </p:sp>
      <p:pic>
        <p:nvPicPr>
          <p:cNvPr id="4" name="Billede 3" descr="hyg9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573016"/>
            <a:ext cx="4070222" cy="2708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467544" y="548680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200" b="1" dirty="0" smtClean="0"/>
              <a:t>3. Hvad er grænsen for, at det ikke går galt? </a:t>
            </a:r>
          </a:p>
          <a:p>
            <a:endParaRPr lang="da-DK" sz="3200" b="1" dirty="0" smtClean="0">
              <a:solidFill>
                <a:srgbClr val="FF0000"/>
              </a:solidFill>
            </a:endParaRPr>
          </a:p>
          <a:p>
            <a:r>
              <a:rPr lang="da-DK" sz="3200" b="1" dirty="0" smtClean="0">
                <a:solidFill>
                  <a:srgbClr val="FF0000"/>
                </a:solidFill>
              </a:rPr>
              <a:t>Definér den kritiske grænse</a:t>
            </a:r>
          </a:p>
          <a:p>
            <a:r>
              <a:rPr lang="da-DK" sz="3200" b="1" dirty="0" smtClean="0">
                <a:solidFill>
                  <a:srgbClr val="FF0000"/>
                </a:solidFill>
              </a:rPr>
              <a:t> for at dit produkt</a:t>
            </a:r>
          </a:p>
          <a:p>
            <a:r>
              <a:rPr lang="da-DK" sz="3200" b="1" dirty="0" smtClean="0">
                <a:solidFill>
                  <a:srgbClr val="FF0000"/>
                </a:solidFill>
              </a:rPr>
              <a:t> kan accepteres</a:t>
            </a:r>
          </a:p>
          <a:p>
            <a:endParaRPr lang="da-DK" sz="3200" b="1" dirty="0" smtClean="0">
              <a:solidFill>
                <a:srgbClr val="FF0000"/>
              </a:solidFill>
            </a:endParaRPr>
          </a:p>
          <a:p>
            <a:r>
              <a:rPr lang="da-DK" sz="2400" dirty="0" smtClean="0"/>
              <a:t>Eksempler på kritiske grænser:</a:t>
            </a:r>
          </a:p>
          <a:p>
            <a:endParaRPr lang="da-DK" sz="2400" dirty="0" smtClean="0"/>
          </a:p>
          <a:p>
            <a:pPr>
              <a:buFont typeface="Arial" pitchFamily="34" charset="0"/>
              <a:buChar char="•"/>
            </a:pPr>
            <a:r>
              <a:rPr lang="da-DK" sz="2400" dirty="0" smtClean="0"/>
              <a:t>Hvor koldt skal der være i kølerummet?</a:t>
            </a:r>
          </a:p>
          <a:p>
            <a:pPr>
              <a:buFont typeface="Arial" pitchFamily="34" charset="0"/>
              <a:buChar char="•"/>
            </a:pPr>
            <a:r>
              <a:rPr lang="da-DK" sz="2400" dirty="0" smtClean="0"/>
              <a:t>Hvad skal kernetemperaturen i produktet være?</a:t>
            </a:r>
          </a:p>
          <a:p>
            <a:pPr>
              <a:buFont typeface="Arial" pitchFamily="34" charset="0"/>
              <a:buChar char="•"/>
            </a:pPr>
            <a:r>
              <a:rPr lang="da-DK" sz="2400" dirty="0" smtClean="0"/>
              <a:t>Hvor længe må kølevarerne stå ved stuetemperatur, før du får dem på køl?</a:t>
            </a:r>
          </a:p>
          <a:p>
            <a:pPr>
              <a:buFont typeface="Arial" pitchFamily="34" charset="0"/>
              <a:buChar char="•"/>
            </a:pPr>
            <a:r>
              <a:rPr lang="da-DK" sz="2400" dirty="0" smtClean="0"/>
              <a:t>Hvor lang tid må det tage at køle maden ned? – dvs. hvor store mængder fødevarer kan stilles til afkøling ad gangen?</a:t>
            </a:r>
            <a:endParaRPr lang="da-DK" sz="2400" dirty="0"/>
          </a:p>
        </p:txBody>
      </p:sp>
      <p:pic>
        <p:nvPicPr>
          <p:cNvPr id="7" name="Billede 6" descr="hyg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772816"/>
            <a:ext cx="2942456" cy="2252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374</Words>
  <Application>Microsoft Office PowerPoint</Application>
  <PresentationFormat>Skærmshow (4:3)</PresentationFormat>
  <Paragraphs>97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Kontortema</vt:lpstr>
      <vt:lpstr>Egenkontrol som kvalitetssikringssystem</vt:lpstr>
      <vt:lpstr>HACCP 7 trin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2. Hvor kan du styre, så det ikke går galt? – find de kritiske kontrolpunkter</vt:lpstr>
      <vt:lpstr>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Egenkontrol som kvalitetssikringssystem</dc:title>
  <dc:creator>Administrator</dc:creator>
  <cp:lastModifiedBy>CELF</cp:lastModifiedBy>
  <cp:revision>11</cp:revision>
  <cp:lastPrinted>2016-08-24T11:33:11Z</cp:lastPrinted>
  <dcterms:created xsi:type="dcterms:W3CDTF">2012-04-26T08:15:31Z</dcterms:created>
  <dcterms:modified xsi:type="dcterms:W3CDTF">2016-08-24T11:33:30Z</dcterms:modified>
</cp:coreProperties>
</file>